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82"/>
  </p:notesMasterIdLst>
  <p:handoutMasterIdLst>
    <p:handoutMasterId r:id="rId83"/>
  </p:handoutMasterIdLst>
  <p:sldIdLst>
    <p:sldId id="403" r:id="rId5"/>
    <p:sldId id="419" r:id="rId6"/>
    <p:sldId id="446" r:id="rId7"/>
    <p:sldId id="447" r:id="rId8"/>
    <p:sldId id="448" r:id="rId9"/>
    <p:sldId id="449" r:id="rId10"/>
    <p:sldId id="452" r:id="rId11"/>
    <p:sldId id="453" r:id="rId12"/>
    <p:sldId id="451" r:id="rId13"/>
    <p:sldId id="456" r:id="rId14"/>
    <p:sldId id="482" r:id="rId15"/>
    <p:sldId id="462" r:id="rId16"/>
    <p:sldId id="461" r:id="rId17"/>
    <p:sldId id="458" r:id="rId18"/>
    <p:sldId id="483" r:id="rId19"/>
    <p:sldId id="459" r:id="rId20"/>
    <p:sldId id="460" r:id="rId21"/>
    <p:sldId id="484" r:id="rId22"/>
    <p:sldId id="463" r:id="rId23"/>
    <p:sldId id="464" r:id="rId24"/>
    <p:sldId id="465" r:id="rId25"/>
    <p:sldId id="466" r:id="rId26"/>
    <p:sldId id="467" r:id="rId27"/>
    <p:sldId id="468" r:id="rId28"/>
    <p:sldId id="475" r:id="rId29"/>
    <p:sldId id="477" r:id="rId30"/>
    <p:sldId id="469" r:id="rId31"/>
    <p:sldId id="472" r:id="rId32"/>
    <p:sldId id="473" r:id="rId33"/>
    <p:sldId id="474" r:id="rId34"/>
    <p:sldId id="485" r:id="rId35"/>
    <p:sldId id="478" r:id="rId36"/>
    <p:sldId id="479" r:id="rId37"/>
    <p:sldId id="480" r:id="rId38"/>
    <p:sldId id="481" r:id="rId39"/>
    <p:sldId id="486" r:id="rId40"/>
    <p:sldId id="487" r:id="rId41"/>
    <p:sldId id="489" r:id="rId42"/>
    <p:sldId id="490" r:id="rId43"/>
    <p:sldId id="454" r:id="rId44"/>
    <p:sldId id="455" r:id="rId45"/>
    <p:sldId id="422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3" r:id="rId55"/>
    <p:sldId id="434" r:id="rId56"/>
    <p:sldId id="435" r:id="rId57"/>
    <p:sldId id="416" r:id="rId58"/>
    <p:sldId id="436" r:id="rId59"/>
    <p:sldId id="437" r:id="rId60"/>
    <p:sldId id="439" r:id="rId61"/>
    <p:sldId id="442" r:id="rId62"/>
    <p:sldId id="440" r:id="rId63"/>
    <p:sldId id="444" r:id="rId64"/>
    <p:sldId id="441" r:id="rId65"/>
    <p:sldId id="438" r:id="rId66"/>
    <p:sldId id="417" r:id="rId67"/>
    <p:sldId id="418" r:id="rId68"/>
    <p:sldId id="411" r:id="rId69"/>
    <p:sldId id="401" r:id="rId70"/>
    <p:sldId id="412" r:id="rId71"/>
    <p:sldId id="404" r:id="rId72"/>
    <p:sldId id="396" r:id="rId73"/>
    <p:sldId id="397" r:id="rId74"/>
    <p:sldId id="405" r:id="rId75"/>
    <p:sldId id="406" r:id="rId76"/>
    <p:sldId id="410" r:id="rId77"/>
    <p:sldId id="394" r:id="rId78"/>
    <p:sldId id="407" r:id="rId79"/>
    <p:sldId id="408" r:id="rId80"/>
    <p:sldId id="409" r:id="rId8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2022/4/11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 dirty="0"/>
              <a:t>Problem 7</a:t>
            </a:r>
          </a:p>
          <a:p>
            <a:r>
              <a:rPr lang="en-US" altLang="zh-TW" dirty="0"/>
              <a:t>Problem 6</a:t>
            </a:r>
          </a:p>
          <a:p>
            <a:r>
              <a:rPr lang="en-US" altLang="zh-TW" dirty="0"/>
              <a:t>Problem 5</a:t>
            </a:r>
          </a:p>
          <a:p>
            <a:endParaRPr lang="en-US" altLang="zh-TW" dirty="0"/>
          </a:p>
          <a:p>
            <a:pPr rtl="0"/>
            <a:endParaRPr lang="zh-TW" altLang="en-US" dirty="0"/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72355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6695C89-8371-4CC3-A8A8-00DD843E0C56}"/>
              </a:ext>
            </a:extLst>
          </p:cNvPr>
          <p:cNvSpPr/>
          <p:nvPr/>
        </p:nvSpPr>
        <p:spPr>
          <a:xfrm rot="2059318">
            <a:off x="4135403" y="318314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61BE285-93DA-43F3-8157-6A721510962F}"/>
              </a:ext>
            </a:extLst>
          </p:cNvPr>
          <p:cNvSpPr/>
          <p:nvPr/>
        </p:nvSpPr>
        <p:spPr>
          <a:xfrm rot="2059318">
            <a:off x="6119080" y="309523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2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5195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4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3E7C9D3-10E5-4C87-83F7-8920B963DD23}"/>
              </a:ext>
            </a:extLst>
          </p:cNvPr>
          <p:cNvSpPr/>
          <p:nvPr/>
        </p:nvSpPr>
        <p:spPr>
          <a:xfrm rot="2059318">
            <a:off x="4031886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2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1371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4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588CFAE7-2E04-4351-9C69-E999F7F7472B}"/>
              </a:ext>
            </a:extLst>
          </p:cNvPr>
          <p:cNvSpPr/>
          <p:nvPr/>
        </p:nvSpPr>
        <p:spPr>
          <a:xfrm rot="2059318">
            <a:off x="6119080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4133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389434D-5448-4583-8458-7700B082A534}"/>
              </a:ext>
            </a:extLst>
          </p:cNvPr>
          <p:cNvSpPr/>
          <p:nvPr/>
        </p:nvSpPr>
        <p:spPr>
          <a:xfrm rot="2059318">
            <a:off x="7991411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89659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054FCAA4-CDDE-4D64-B30C-2E10F053EFFD}"/>
              </a:ext>
            </a:extLst>
          </p:cNvPr>
          <p:cNvSpPr/>
          <p:nvPr/>
        </p:nvSpPr>
        <p:spPr>
          <a:xfrm rot="2059318">
            <a:off x="10070377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1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6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41752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161AD07-C6A9-4507-A2A4-9250794689F3}"/>
              </a:ext>
            </a:extLst>
          </p:cNvPr>
          <p:cNvSpPr/>
          <p:nvPr/>
        </p:nvSpPr>
        <p:spPr>
          <a:xfrm rot="2059318">
            <a:off x="8043170" y="45997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10. Regular Expression Matching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Recursive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88B7B-97C4-45D0-AEBC-82256510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65183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0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8405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1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2737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6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7596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72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884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2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        if(s[</a:t>
            </a:r>
            <a:r>
              <a:rPr lang="en-US" altLang="zh-TW" dirty="0" err="1"/>
              <a:t>i</a:t>
            </a:r>
            <a:r>
              <a:rPr lang="en-US" altLang="zh-TW" dirty="0"/>
              <a:t>] = p[j]) </a:t>
            </a:r>
            <a:r>
              <a:rPr lang="en-US" altLang="zh-TW" dirty="0" err="1"/>
              <a:t>ar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== </a:t>
            </a:r>
            <a:r>
              <a:rPr lang="en-US" altLang="zh-TW" dirty="0" err="1"/>
              <a:t>ar</a:t>
            </a:r>
            <a:r>
              <a:rPr lang="en-US" altLang="zh-TW" dirty="0"/>
              <a:t>[i-1][j-1];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A6962215-911F-4325-AF08-E7B6784EBBD1}"/>
              </a:ext>
            </a:extLst>
          </p:cNvPr>
          <p:cNvSpPr/>
          <p:nvPr/>
        </p:nvSpPr>
        <p:spPr>
          <a:xfrm rot="2059318">
            <a:off x="10135638" y="540650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59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43632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3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967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B67722C-B909-4AFD-BAE4-BF001C075D6F}"/>
              </a:ext>
            </a:extLst>
          </p:cNvPr>
          <p:cNvSpPr/>
          <p:nvPr/>
        </p:nvSpPr>
        <p:spPr>
          <a:xfrm rot="2059318">
            <a:off x="5472498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9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Easy function </a:t>
            </a:r>
            <a:r>
              <a:rPr lang="en-US" altLang="zh-TW" dirty="0" err="1"/>
              <a:t>regex_match</a:t>
            </a:r>
            <a:r>
              <a:rPr lang="en-US" altLang="zh-TW" dirty="0"/>
              <a:t>(string, reg)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F91B07-1A76-4281-8DB1-2776759B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5497"/>
            <a:ext cx="8293881" cy="32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814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66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/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120255EE-7DC7-4A2F-B193-6B6638239C4E}"/>
              </a:ext>
            </a:extLst>
          </p:cNvPr>
          <p:cNvSpPr/>
          <p:nvPr/>
        </p:nvSpPr>
        <p:spPr>
          <a:xfrm rot="2059318">
            <a:off x="7896520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45053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36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876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4" name="箭號: 向下 3">
            <a:extLst>
              <a:ext uri="{FF2B5EF4-FFF2-40B4-BE49-F238E27FC236}">
                <a16:creationId xmlns:a16="http://schemas.microsoft.com/office/drawing/2014/main" id="{E94967E1-D425-402C-B1DC-08AE3858152D}"/>
              </a:ext>
            </a:extLst>
          </p:cNvPr>
          <p:cNvSpPr/>
          <p:nvPr/>
        </p:nvSpPr>
        <p:spPr>
          <a:xfrm rot="2059318">
            <a:off x="4402824" y="34316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7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0837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EB452FAA-016E-42FF-9EDA-09445921B5CF}"/>
              </a:ext>
            </a:extLst>
          </p:cNvPr>
          <p:cNvSpPr/>
          <p:nvPr/>
        </p:nvSpPr>
        <p:spPr>
          <a:xfrm rot="2059318">
            <a:off x="5679534" y="3423042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8491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CAD98C3-6420-47D4-A06B-F7DDE80B2AA6}"/>
              </a:ext>
            </a:extLst>
          </p:cNvPr>
          <p:cNvSpPr/>
          <p:nvPr/>
        </p:nvSpPr>
        <p:spPr>
          <a:xfrm rot="2059318">
            <a:off x="6697452" y="349806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366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36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0588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21A226F-0306-4A0E-BABA-A74256DFDA23}"/>
              </a:ext>
            </a:extLst>
          </p:cNvPr>
          <p:cNvSpPr/>
          <p:nvPr/>
        </p:nvSpPr>
        <p:spPr>
          <a:xfrm rot="2059318">
            <a:off x="9095595" y="342042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272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8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11389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72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DP - </a:t>
            </a:r>
            <a:r>
              <a:rPr lang="en-US" altLang="zh-TW" b="0" i="0" dirty="0">
                <a:effectLst/>
                <a:latin typeface="Roboto" panose="02000000000000000000" pitchFamily="2" charset="0"/>
              </a:rPr>
              <a:t>Dynamic Programming</a:t>
            </a:r>
          </a:p>
          <a:p>
            <a:r>
              <a:rPr lang="en-US" altLang="zh-TW" b="0" i="0" dirty="0">
                <a:effectLst/>
                <a:latin typeface="Roboto" panose="02000000000000000000" pitchFamily="2" charset="0"/>
              </a:rPr>
              <a:t>Brute-force search</a:t>
            </a:r>
          </a:p>
          <a:p>
            <a:pPr lvl="1"/>
            <a:r>
              <a:rPr lang="en-US" altLang="zh-TW" b="0" i="0" dirty="0">
                <a:effectLst/>
                <a:latin typeface="Roboto" panose="02000000000000000000" pitchFamily="2" charset="0"/>
              </a:rPr>
              <a:t>hardship in difficulty</a:t>
            </a:r>
          </a:p>
          <a:p>
            <a:pPr lvl="1"/>
            <a:endParaRPr lang="en-US" altLang="zh-TW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52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07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7495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9" t="33355" r="40210" b="65064"/>
          <a:stretch/>
        </p:blipFill>
        <p:spPr>
          <a:xfrm>
            <a:off x="838200" y="5001519"/>
            <a:ext cx="2103344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1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0" t="34791" r="39507" b="63628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3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123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5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EA8A9C-1588-402A-81CA-B30875EF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7" t="36304" r="39710" b="62115"/>
          <a:stretch/>
        </p:blipFill>
        <p:spPr>
          <a:xfrm>
            <a:off x="838200" y="5001519"/>
            <a:ext cx="2362200" cy="4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26115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52379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*=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30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04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B7CD413-C2B9-407F-8779-AB623E675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Given an input string s and a pattern p, implement regular expression matching with support for '.' and '*' where: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'.' Matches any single character.​​​​</a:t>
            </a:r>
          </a:p>
          <a:p>
            <a:pPr lvl="1"/>
            <a:r>
              <a:rPr lang="en-US" altLang="zh-TW" dirty="0"/>
              <a:t>'*' Matches zero or more of the preceding element.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The matching should cover the entire input string (not partial).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0611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 err="1"/>
              <a:t>ans</a:t>
            </a:r>
            <a:r>
              <a:rPr lang="en-US" altLang="zh-TW" dirty="0"/>
              <a:t> += x%10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12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024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  <a:p>
            <a:pPr marL="0" indent="0">
              <a:buNone/>
            </a:pPr>
            <a:r>
              <a:rPr lang="en-US" altLang="zh-TW" dirty="0"/>
              <a:t>X /= 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9174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If input is 123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X     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Ans 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E2DB9C5-18E1-4B3D-BF1C-C18C2EE89244}"/>
              </a:ext>
            </a:extLst>
          </p:cNvPr>
          <p:cNvSpPr/>
          <p:nvPr/>
        </p:nvSpPr>
        <p:spPr>
          <a:xfrm>
            <a:off x="2147977" y="3188854"/>
            <a:ext cx="1186066" cy="48029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C583934-26BF-43CA-B054-CDEB5B861B5C}"/>
              </a:ext>
            </a:extLst>
          </p:cNvPr>
          <p:cNvSpPr/>
          <p:nvPr/>
        </p:nvSpPr>
        <p:spPr>
          <a:xfrm>
            <a:off x="2147977" y="4200236"/>
            <a:ext cx="1186066" cy="48029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321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73856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3BCAF-CCEB-41F6-BF04-3502674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Reverse Integer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2F5BF-27D3-4B7C-8AD9-18ECA480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INT_MAX is 2147483647</a:t>
            </a:r>
          </a:p>
          <a:p>
            <a:pPr marL="0" indent="0">
              <a:buNone/>
            </a:pPr>
            <a:r>
              <a:rPr lang="en-US" altLang="zh-TW" dirty="0"/>
              <a:t>Reverse is 7463847412</a:t>
            </a:r>
          </a:p>
          <a:p>
            <a:pPr marL="457200" lvl="1" indent="0">
              <a:buNone/>
            </a:pPr>
            <a:r>
              <a:rPr lang="en-US" altLang="zh-TW" dirty="0"/>
              <a:t>It is bigger than INT</a:t>
            </a:r>
          </a:p>
          <a:p>
            <a:pPr marL="457200" lvl="1" indent="0">
              <a:buNone/>
            </a:pPr>
            <a:r>
              <a:rPr lang="en-US" altLang="zh-TW" dirty="0"/>
              <a:t>So only need to judge 21xxx</a:t>
            </a:r>
          </a:p>
          <a:p>
            <a:pPr marL="0" indent="0">
              <a:buNone/>
            </a:pPr>
            <a:r>
              <a:rPr lang="en-US" altLang="zh-TW" dirty="0"/>
              <a:t>If x = 21xxx</a:t>
            </a:r>
          </a:p>
          <a:p>
            <a:pPr marL="457200" lvl="1" indent="0">
              <a:buNone/>
            </a:pPr>
            <a:r>
              <a:rPr lang="en-US" altLang="zh-TW" dirty="0"/>
              <a:t>Reverse will be xx12</a:t>
            </a:r>
          </a:p>
          <a:p>
            <a:pPr marL="457200" lvl="1" indent="0">
              <a:buNone/>
            </a:pPr>
            <a:r>
              <a:rPr lang="en-US" altLang="zh-TW" dirty="0"/>
              <a:t>INT_MAX 1’th digits is 7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E320F-9692-4565-AAEB-B0D80913F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9" t="17937" r="27273" b="55770"/>
          <a:stretch/>
        </p:blipFill>
        <p:spPr>
          <a:xfrm>
            <a:off x="5421744" y="1690688"/>
            <a:ext cx="6948955" cy="41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65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6. Zigzag Conversion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54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557360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0D564931-07A9-49BD-97D2-EF552B39B5C1}"/>
              </a:ext>
            </a:extLst>
          </p:cNvPr>
          <p:cNvSpPr/>
          <p:nvPr/>
        </p:nvSpPr>
        <p:spPr>
          <a:xfrm>
            <a:off x="1161951" y="3334327"/>
            <a:ext cx="1366982" cy="738909"/>
          </a:xfrm>
          <a:custGeom>
            <a:avLst/>
            <a:gdLst>
              <a:gd name="connsiteX0" fmla="*/ 18472 w 1366982"/>
              <a:gd name="connsiteY0" fmla="*/ 0 h 738909"/>
              <a:gd name="connsiteX1" fmla="*/ 0 w 1366982"/>
              <a:gd name="connsiteY1" fmla="*/ 738909 h 738909"/>
              <a:gd name="connsiteX2" fmla="*/ 508000 w 1366982"/>
              <a:gd name="connsiteY2" fmla="*/ 64655 h 738909"/>
              <a:gd name="connsiteX3" fmla="*/ 489527 w 1366982"/>
              <a:gd name="connsiteY3" fmla="*/ 738909 h 738909"/>
              <a:gd name="connsiteX4" fmla="*/ 923636 w 1366982"/>
              <a:gd name="connsiteY4" fmla="*/ 36946 h 738909"/>
              <a:gd name="connsiteX5" fmla="*/ 942109 w 1366982"/>
              <a:gd name="connsiteY5" fmla="*/ 729673 h 738909"/>
              <a:gd name="connsiteX6" fmla="*/ 1348509 w 1366982"/>
              <a:gd name="connsiteY6" fmla="*/ 64655 h 738909"/>
              <a:gd name="connsiteX7" fmla="*/ 1366982 w 1366982"/>
              <a:gd name="connsiteY7" fmla="*/ 692728 h 73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6982" h="738909">
                <a:moveTo>
                  <a:pt x="18472" y="0"/>
                </a:moveTo>
                <a:lnTo>
                  <a:pt x="0" y="738909"/>
                </a:lnTo>
                <a:lnTo>
                  <a:pt x="508000" y="64655"/>
                </a:lnTo>
                <a:lnTo>
                  <a:pt x="489527" y="738909"/>
                </a:lnTo>
                <a:lnTo>
                  <a:pt x="923636" y="36946"/>
                </a:lnTo>
                <a:lnTo>
                  <a:pt x="942109" y="729673"/>
                </a:lnTo>
                <a:lnTo>
                  <a:pt x="1348509" y="64655"/>
                </a:lnTo>
                <a:lnTo>
                  <a:pt x="1366982" y="692728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04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3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35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3EAB51F-F518-4C3A-B4B1-5319B16F8A15}"/>
              </a:ext>
            </a:extLst>
          </p:cNvPr>
          <p:cNvCxnSpPr/>
          <p:nvPr/>
        </p:nvCxnSpPr>
        <p:spPr>
          <a:xfrm>
            <a:off x="1138686" y="3217652"/>
            <a:ext cx="1518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CA317BDC-A47A-4309-ACE7-17DC497B2BA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A91E1B6-5390-4B78-89B1-E62B81255DC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605906B-2715-4496-B072-B61A69468A7F}"/>
              </a:ext>
            </a:extLst>
          </p:cNvPr>
          <p:cNvSpPr/>
          <p:nvPr/>
        </p:nvSpPr>
        <p:spPr>
          <a:xfrm>
            <a:off x="706862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8EC1FF-5122-4693-AA1A-B95441A77B26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A5EDA51-F766-4F3E-A30A-BFA1E90B5A5B}"/>
              </a:ext>
            </a:extLst>
          </p:cNvPr>
          <p:cNvSpPr/>
          <p:nvPr/>
        </p:nvSpPr>
        <p:spPr>
          <a:xfrm>
            <a:off x="7315203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6876D92-B97B-4343-8374-633038AE944F}"/>
              </a:ext>
            </a:extLst>
          </p:cNvPr>
          <p:cNvSpPr/>
          <p:nvPr/>
        </p:nvSpPr>
        <p:spPr>
          <a:xfrm>
            <a:off x="7056454" y="463360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20" grpId="0" animBg="1"/>
      <p:bldP spid="20" grpId="1" animBg="1"/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E5C7BF-41B6-43CB-9433-F685A7C5B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The string "PAYPALISHIRING" is written in a zigzag pattern on a given number of rows like this: (you may want to display this pattern in a fixed font for better legibility)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5808822-9274-43AA-B80F-6D8B865B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8332"/>
            <a:ext cx="4719844" cy="196006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FF845E-C680-4C0B-8086-A1FA335F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16" y="2803854"/>
            <a:ext cx="4607698" cy="301165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1D5FC607-7939-49B7-B1AE-872CBC631F31}"/>
              </a:ext>
            </a:extLst>
          </p:cNvPr>
          <p:cNvSpPr/>
          <p:nvPr/>
        </p:nvSpPr>
        <p:spPr>
          <a:xfrm>
            <a:off x="7297618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DDDCB3D-323C-4B79-A5AC-D46E8D8D6943}"/>
              </a:ext>
            </a:extLst>
          </p:cNvPr>
          <p:cNvSpPr/>
          <p:nvPr/>
        </p:nvSpPr>
        <p:spPr>
          <a:xfrm>
            <a:off x="6686780" y="4343400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3CAC0EB-42FE-44D4-9A6F-9F9D5E62AE7C}"/>
              </a:ext>
            </a:extLst>
          </p:cNvPr>
          <p:cNvSpPr/>
          <p:nvPr/>
        </p:nvSpPr>
        <p:spPr>
          <a:xfrm>
            <a:off x="7297618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D527449-BB5B-4816-99B9-4485CB8E72D3}"/>
              </a:ext>
            </a:extLst>
          </p:cNvPr>
          <p:cNvSpPr/>
          <p:nvPr/>
        </p:nvSpPr>
        <p:spPr>
          <a:xfrm>
            <a:off x="6686780" y="4633546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ABAC7D-565D-491D-B4C7-5983DCF5DFCE}"/>
              </a:ext>
            </a:extLst>
          </p:cNvPr>
          <p:cNvSpPr/>
          <p:nvPr/>
        </p:nvSpPr>
        <p:spPr>
          <a:xfrm>
            <a:off x="7502772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AD79C1F-E679-47DE-B36B-B10BBF5E87BA}"/>
              </a:ext>
            </a:extLst>
          </p:cNvPr>
          <p:cNvSpPr/>
          <p:nvPr/>
        </p:nvSpPr>
        <p:spPr>
          <a:xfrm>
            <a:off x="6891934" y="4928162"/>
            <a:ext cx="281353" cy="2901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1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3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6E785-E012-4E26-B4DD-2CF3F52C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Zigzag Conversion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65E6C164-F419-4D5E-AE4C-B908B722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23A19D7-17A6-4A04-8920-4E22F9B6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10" y="1649127"/>
            <a:ext cx="7336397" cy="48856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7F93A85-D1F7-49C6-98BB-64BDD073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646" y="1649127"/>
            <a:ext cx="8478433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C581C-17E9-4661-AC26-EC9762F5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9B331D-9337-483B-B602-B284A182C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01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FB1B0-78EF-4EEA-B43D-191281D8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A664BC-B5D7-4DCA-8A3F-0039FAB5C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5C716-4374-4FFF-8746-1F141A35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E2EBEA-DC2A-4101-AE37-6D908E0D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0B963A-5BEE-4FE8-BEA5-0A13768599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45D5C-A92A-4435-822F-EDB3BA41804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42C46B-563F-48A8-9228-BF9952B68F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713C8C-8E70-45D5-AE59-23E60168254E}" type="slidenum">
              <a:rPr lang="en-US" altLang="zh-TW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730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effectLst/>
              </a:rPr>
              <a:t>5. Longest Palindromic Substring</a:t>
            </a:r>
            <a:endParaRPr lang="zh-TW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8E852F-4F3D-4930-98ED-1884C7177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48581" y="640080"/>
            <a:ext cx="5643419" cy="5596128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15870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Given a string s, return </a:t>
            </a:r>
            <a:r>
              <a:rPr kumimoji="0" lang="zh-TW" altLang="zh-TW" sz="2700" b="0" i="1" u="none" strike="noStrike" cap="none" normalizeH="0" baseline="0" dirty="0">
                <a:ln>
                  <a:noFill/>
                </a:ln>
                <a:effectLst/>
              </a:rPr>
              <a:t>the longest palindromic substring</a:t>
            </a: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in 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700" b="0" i="0" u="none" strike="noStrike" cap="none" normalizeH="0" baseline="0" dirty="0">
                <a:ln>
                  <a:noFill/>
                </a:ln>
                <a:effectLst/>
              </a:rPr>
              <a:t> 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1: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"babad"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"bab"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Explanation: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"aba" is also a valid answer. 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zh-TW" altLang="zh-TW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Example 2: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Input: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s = "cbbd"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effectLst/>
              </a:rPr>
              <a:t>Output: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effectLst/>
              </a:rPr>
              <a:t> "bb" </a:t>
            </a:r>
            <a:endParaRPr kumimoji="0" lang="zh-TW" altLang="zh-TW" sz="2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Dynamic Programming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64</a:t>
            </a:fld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308676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</a:p>
        </p:txBody>
      </p:sp>
    </p:spTree>
    <p:extLst>
      <p:ext uri="{BB962C8B-B14F-4D97-AF65-F5344CB8AC3E}">
        <p14:creationId xmlns:p14="http://schemas.microsoft.com/office/powerpoint/2010/main" val="31333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  <a:br>
              <a:rPr lang="en-US" altLang="zh-TW" dirty="0"/>
            </a:br>
            <a:r>
              <a:rPr lang="en-US" altLang="zh-TW" dirty="0"/>
              <a:t>						while(“a*” &amp;&amp; s[</a:t>
            </a:r>
            <a:r>
              <a:rPr lang="en-US" altLang="zh-TW" dirty="0" err="1"/>
              <a:t>i</a:t>
            </a:r>
            <a:r>
              <a:rPr lang="en-US" altLang="zh-TW" dirty="0"/>
              <a:t>] == ‘a’) ++</a:t>
            </a:r>
            <a:r>
              <a:rPr lang="en-US" altLang="zh-TW" dirty="0" err="1"/>
              <a:t>i</a:t>
            </a:r>
            <a:r>
              <a:rPr lang="en-US" altLang="zh-TW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93426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16174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548</TotalTime>
  <Words>2339</Words>
  <Application>Microsoft Office PowerPoint</Application>
  <PresentationFormat>寬螢幕</PresentationFormat>
  <Paragraphs>935</Paragraphs>
  <Slides>77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-apple-system</vt:lpstr>
      <vt:lpstr>Microsoft JhengHei UI</vt:lpstr>
      <vt:lpstr>Arial</vt:lpstr>
      <vt:lpstr>Century Gothic</vt:lpstr>
      <vt:lpstr>Elephant</vt:lpstr>
      <vt:lpstr>Roboto</vt:lpstr>
      <vt:lpstr>筆刷</vt:lpstr>
      <vt:lpstr>Bry</vt:lpstr>
      <vt:lpstr>10. 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Reverse Integer</vt:lpstr>
      <vt:lpstr>6. Zigzag Conversion</vt:lpstr>
      <vt:lpstr>Zigzag Conversion</vt:lpstr>
      <vt:lpstr>Zigzag Conversion</vt:lpstr>
      <vt:lpstr>Zigzag Conversion</vt:lpstr>
      <vt:lpstr>Zigzag Conversion</vt:lpstr>
      <vt:lpstr>Zigzag Conversion</vt:lpstr>
      <vt:lpstr>Zigzag Conversion</vt:lpstr>
      <vt:lpstr>PowerPoint 簡報</vt:lpstr>
      <vt:lpstr>PowerPoint 簡報</vt:lpstr>
      <vt:lpstr>PowerPoint 簡報</vt:lpstr>
      <vt:lpstr>5. Longest Palindromic Substring</vt:lpstr>
      <vt:lpstr>P5</vt:lpstr>
      <vt:lpstr>筆刷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11</cp:revision>
  <dcterms:created xsi:type="dcterms:W3CDTF">2022-03-20T05:44:44Z</dcterms:created>
  <dcterms:modified xsi:type="dcterms:W3CDTF">2022-04-11T09:48:52Z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